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윤고딕 Bold" panose="020B0600000101010101" charset="-127"/>
      <p:regular r:id="rId31"/>
    </p:embeddedFont>
    <p:embeddedFont>
      <p:font typeface="윤고딕 Semi-Bold" panose="020B0600000101010101" charset="-127"/>
      <p:regular r:id="rId32"/>
    </p:embeddedFont>
    <p:embeddedFont>
      <p:font typeface="Gotham Bold" panose="020B0600000101010101" charset="0"/>
      <p:regular r:id="rId33"/>
    </p:embeddedFont>
    <p:embeddedFont>
      <p:font typeface="Inter Bold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17727" y="2644028"/>
            <a:ext cx="14150945" cy="312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5"/>
              </a:lnSpc>
            </a:pPr>
            <a:r>
              <a:rPr lang="en-US" sz="8796" spc="-211">
                <a:solidFill>
                  <a:srgbClr val="2E5743"/>
                </a:solidFill>
                <a:latin typeface="윤고딕 Semi-Bold"/>
              </a:rPr>
              <a:t>I’M FINE THANKYOU</a:t>
            </a:r>
          </a:p>
          <a:p>
            <a:pPr algn="l">
              <a:lnSpc>
                <a:spcPts val="12315"/>
              </a:lnSpc>
            </a:pPr>
            <a:r>
              <a:rPr lang="en-US" sz="8796" spc="-211">
                <a:solidFill>
                  <a:srgbClr val="2E5743"/>
                </a:solidFill>
                <a:latin typeface="윤고딕 Semi-Bold"/>
              </a:rPr>
              <a:t>AND YOU?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6254679"/>
            <a:ext cx="11013831" cy="197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국내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중국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기상데이터와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사회경제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지표를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활용하여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l">
              <a:lnSpc>
                <a:spcPts val="5316"/>
              </a:lnSpc>
            </a:pP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국내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5개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지역의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농도</a:t>
            </a:r>
            <a:r>
              <a:rPr lang="en-US" sz="3797" spc="-91" dirty="0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797" spc="-91" dirty="0" err="1">
                <a:solidFill>
                  <a:srgbClr val="373737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예측하기</a:t>
            </a:r>
            <a:endParaRPr lang="en-US" sz="3797" spc="-91" dirty="0">
              <a:solidFill>
                <a:srgbClr val="373737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l">
              <a:lnSpc>
                <a:spcPts val="5316"/>
              </a:lnSpc>
            </a:pPr>
            <a:endParaRPr lang="en-US" sz="3797" spc="-91" dirty="0">
              <a:solidFill>
                <a:srgbClr val="373737"/>
              </a:solidFill>
              <a:latin typeface="Gotham Bold"/>
              <a:ea typeface="Gotha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39147" y="8790355"/>
            <a:ext cx="5405092" cy="48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</a:rPr>
              <a:t>2024.06.14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9954" y="2345351"/>
            <a:ext cx="12096007" cy="7321973"/>
          </a:xfrm>
          <a:custGeom>
            <a:avLst/>
            <a:gdLst/>
            <a:ahLst/>
            <a:cxnLst/>
            <a:rect l="l" t="t" r="r" b="b"/>
            <a:pathLst>
              <a:path w="12096007" h="7321973">
                <a:moveTo>
                  <a:pt x="0" y="0"/>
                </a:moveTo>
                <a:lnTo>
                  <a:pt x="12096007" y="0"/>
                </a:lnTo>
                <a:lnTo>
                  <a:pt x="12096007" y="7321973"/>
                </a:lnTo>
                <a:lnTo>
                  <a:pt x="0" y="732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579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1125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0268" y="2345351"/>
            <a:ext cx="13367465" cy="7093239"/>
          </a:xfrm>
          <a:custGeom>
            <a:avLst/>
            <a:gdLst/>
            <a:ahLst/>
            <a:cxnLst/>
            <a:rect l="l" t="t" r="r" b="b"/>
            <a:pathLst>
              <a:path w="13367465" h="7093239">
                <a:moveTo>
                  <a:pt x="0" y="0"/>
                </a:moveTo>
                <a:lnTo>
                  <a:pt x="13367464" y="0"/>
                </a:lnTo>
                <a:lnTo>
                  <a:pt x="13367464" y="7093239"/>
                </a:lnTo>
                <a:lnTo>
                  <a:pt x="0" y="709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06629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7792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73589" y="2536812"/>
            <a:ext cx="10340823" cy="7006527"/>
          </a:xfrm>
          <a:custGeom>
            <a:avLst/>
            <a:gdLst/>
            <a:ahLst/>
            <a:cxnLst/>
            <a:rect l="l" t="t" r="r" b="b"/>
            <a:pathLst>
              <a:path w="10340823" h="7006527">
                <a:moveTo>
                  <a:pt x="0" y="0"/>
                </a:moveTo>
                <a:lnTo>
                  <a:pt x="10340822" y="0"/>
                </a:lnTo>
                <a:lnTo>
                  <a:pt x="10340822" y="7006527"/>
                </a:lnTo>
                <a:lnTo>
                  <a:pt x="0" y="7006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97104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기상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1125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17968" y="2095500"/>
            <a:ext cx="13332993" cy="3830637"/>
          </a:xfrm>
          <a:custGeom>
            <a:avLst/>
            <a:gdLst/>
            <a:ahLst/>
            <a:cxnLst/>
            <a:rect l="l" t="t" r="r" b="b"/>
            <a:pathLst>
              <a:path w="13332993" h="3830637">
                <a:moveTo>
                  <a:pt x="0" y="0"/>
                </a:moveTo>
                <a:lnTo>
                  <a:pt x="13332994" y="0"/>
                </a:lnTo>
                <a:lnTo>
                  <a:pt x="13332994" y="3830637"/>
                </a:lnTo>
                <a:lnTo>
                  <a:pt x="0" y="383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17968" y="5916612"/>
            <a:ext cx="13332993" cy="4342905"/>
          </a:xfrm>
          <a:custGeom>
            <a:avLst/>
            <a:gdLst/>
            <a:ahLst/>
            <a:cxnLst/>
            <a:rect l="l" t="t" r="r" b="b"/>
            <a:pathLst>
              <a:path w="13332993" h="4342905">
                <a:moveTo>
                  <a:pt x="0" y="0"/>
                </a:moveTo>
                <a:lnTo>
                  <a:pt x="13332994" y="0"/>
                </a:lnTo>
                <a:lnTo>
                  <a:pt x="13332994" y="4342905"/>
                </a:lnTo>
                <a:lnTo>
                  <a:pt x="0" y="4342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3936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사회&amp;경제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025"/>
            <a:ext cx="201523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6748" y="3333804"/>
            <a:ext cx="15242552" cy="5339800"/>
          </a:xfrm>
          <a:custGeom>
            <a:avLst/>
            <a:gdLst/>
            <a:ahLst/>
            <a:cxnLst/>
            <a:rect l="l" t="t" r="r" b="b"/>
            <a:pathLst>
              <a:path w="15242552" h="5339800">
                <a:moveTo>
                  <a:pt x="0" y="0"/>
                </a:moveTo>
                <a:lnTo>
                  <a:pt x="15242552" y="0"/>
                </a:lnTo>
                <a:lnTo>
                  <a:pt x="15242552" y="5339800"/>
                </a:lnTo>
                <a:lnTo>
                  <a:pt x="0" y="533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" r="-25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47918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사회&amp;경제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195936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24075" y="4886325"/>
            <a:ext cx="13063538" cy="493395"/>
            <a:chOff x="0" y="0"/>
            <a:chExt cx="17418050" cy="657860"/>
          </a:xfrm>
        </p:grpSpPr>
        <p:sp>
          <p:nvSpPr>
            <p:cNvPr id="9" name="Freeform 9"/>
            <p:cNvSpPr/>
            <p:nvPr/>
          </p:nvSpPr>
          <p:spPr>
            <a:xfrm>
              <a:off x="-2540" y="-17780"/>
              <a:ext cx="17443451" cy="695960"/>
            </a:xfrm>
            <a:custGeom>
              <a:avLst/>
              <a:gdLst/>
              <a:ahLst/>
              <a:cxnLst/>
              <a:rect l="l" t="t" r="r" b="b"/>
              <a:pathLst>
                <a:path w="17443451" h="695960">
                  <a:moveTo>
                    <a:pt x="53340" y="163830"/>
                  </a:moveTo>
                  <a:cubicBezTo>
                    <a:pt x="2586990" y="127000"/>
                    <a:pt x="3247390" y="127000"/>
                    <a:pt x="3924300" y="132080"/>
                  </a:cubicBezTo>
                  <a:cubicBezTo>
                    <a:pt x="4630420" y="137160"/>
                    <a:pt x="5436870" y="157480"/>
                    <a:pt x="6084570" y="162560"/>
                  </a:cubicBezTo>
                  <a:cubicBezTo>
                    <a:pt x="6615430" y="166370"/>
                    <a:pt x="7081520" y="168910"/>
                    <a:pt x="7533640" y="163830"/>
                  </a:cubicBezTo>
                  <a:cubicBezTo>
                    <a:pt x="7934960" y="158750"/>
                    <a:pt x="8313420" y="138430"/>
                    <a:pt x="8665210" y="133350"/>
                  </a:cubicBezTo>
                  <a:cubicBezTo>
                    <a:pt x="8970010" y="129540"/>
                    <a:pt x="9259570" y="138430"/>
                    <a:pt x="9521190" y="132080"/>
                  </a:cubicBezTo>
                  <a:cubicBezTo>
                    <a:pt x="9743440" y="127000"/>
                    <a:pt x="9908540" y="109220"/>
                    <a:pt x="10135870" y="102870"/>
                  </a:cubicBezTo>
                  <a:cubicBezTo>
                    <a:pt x="10419080" y="95250"/>
                    <a:pt x="10868660" y="102870"/>
                    <a:pt x="11087100" y="92710"/>
                  </a:cubicBezTo>
                  <a:cubicBezTo>
                    <a:pt x="11200130" y="86360"/>
                    <a:pt x="11203940" y="76200"/>
                    <a:pt x="11346180" y="69850"/>
                  </a:cubicBezTo>
                  <a:cubicBezTo>
                    <a:pt x="12006580" y="41910"/>
                    <a:pt x="16142970" y="99060"/>
                    <a:pt x="16946879" y="85090"/>
                  </a:cubicBezTo>
                  <a:cubicBezTo>
                    <a:pt x="17166590" y="81280"/>
                    <a:pt x="17296129" y="0"/>
                    <a:pt x="17368520" y="68580"/>
                  </a:cubicBezTo>
                  <a:cubicBezTo>
                    <a:pt x="17443451" y="140970"/>
                    <a:pt x="17443451" y="448310"/>
                    <a:pt x="17369790" y="525780"/>
                  </a:cubicBezTo>
                  <a:cubicBezTo>
                    <a:pt x="17297401" y="600710"/>
                    <a:pt x="17167860" y="538480"/>
                    <a:pt x="16946879" y="542290"/>
                  </a:cubicBezTo>
                  <a:cubicBezTo>
                    <a:pt x="16142970" y="556260"/>
                    <a:pt x="12275820" y="504190"/>
                    <a:pt x="11361420" y="527050"/>
                  </a:cubicBezTo>
                  <a:cubicBezTo>
                    <a:pt x="11062970" y="534670"/>
                    <a:pt x="10979150" y="551180"/>
                    <a:pt x="10768330" y="557530"/>
                  </a:cubicBezTo>
                  <a:cubicBezTo>
                    <a:pt x="10527030" y="565150"/>
                    <a:pt x="10195560" y="553720"/>
                    <a:pt x="9993630" y="562610"/>
                  </a:cubicBezTo>
                  <a:cubicBezTo>
                    <a:pt x="9864090" y="568960"/>
                    <a:pt x="9808210" y="584200"/>
                    <a:pt x="9674860" y="589280"/>
                  </a:cubicBezTo>
                  <a:cubicBezTo>
                    <a:pt x="9451340" y="598170"/>
                    <a:pt x="9094470" y="585470"/>
                    <a:pt x="8779510" y="589280"/>
                  </a:cubicBezTo>
                  <a:cubicBezTo>
                    <a:pt x="8426450" y="594360"/>
                    <a:pt x="8064500" y="614680"/>
                    <a:pt x="7659370" y="621030"/>
                  </a:cubicBezTo>
                  <a:cubicBezTo>
                    <a:pt x="7178040" y="627380"/>
                    <a:pt x="6647180" y="623570"/>
                    <a:pt x="6079490" y="619760"/>
                  </a:cubicBezTo>
                  <a:cubicBezTo>
                    <a:pt x="5416550" y="614680"/>
                    <a:pt x="4643120" y="594360"/>
                    <a:pt x="3924300" y="589280"/>
                  </a:cubicBezTo>
                  <a:cubicBezTo>
                    <a:pt x="3206750" y="584200"/>
                    <a:pt x="2391410" y="585470"/>
                    <a:pt x="1771650" y="589280"/>
                  </a:cubicBezTo>
                  <a:cubicBezTo>
                    <a:pt x="1299210" y="591820"/>
                    <a:pt x="833120" y="595630"/>
                    <a:pt x="523240" y="604520"/>
                  </a:cubicBezTo>
                  <a:cubicBezTo>
                    <a:pt x="337820" y="610870"/>
                    <a:pt x="158750" y="695960"/>
                    <a:pt x="80010" y="624840"/>
                  </a:cubicBezTo>
                  <a:cubicBezTo>
                    <a:pt x="0" y="552450"/>
                    <a:pt x="53340" y="163830"/>
                    <a:pt x="53340" y="16383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541318" y="5334953"/>
            <a:ext cx="2634615" cy="137160"/>
            <a:chOff x="0" y="0"/>
            <a:chExt cx="3512820" cy="18288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3415030" cy="157480"/>
            </a:xfrm>
            <a:custGeom>
              <a:avLst/>
              <a:gdLst/>
              <a:ahLst/>
              <a:cxnLst/>
              <a:rect l="l" t="t" r="r" b="b"/>
              <a:pathLst>
                <a:path w="3415030" h="157480">
                  <a:moveTo>
                    <a:pt x="39370" y="5080"/>
                  </a:moveTo>
                  <a:cubicBezTo>
                    <a:pt x="3394710" y="6350"/>
                    <a:pt x="3401060" y="8890"/>
                    <a:pt x="3407410" y="19050"/>
                  </a:cubicBezTo>
                  <a:cubicBezTo>
                    <a:pt x="3413760" y="27940"/>
                    <a:pt x="3415030" y="45720"/>
                    <a:pt x="3411220" y="55880"/>
                  </a:cubicBezTo>
                  <a:cubicBezTo>
                    <a:pt x="3407410" y="66040"/>
                    <a:pt x="3393440" y="78740"/>
                    <a:pt x="3382010" y="81280"/>
                  </a:cubicBezTo>
                  <a:cubicBezTo>
                    <a:pt x="3371850" y="82550"/>
                    <a:pt x="3354070" y="78740"/>
                    <a:pt x="3346450" y="71120"/>
                  </a:cubicBezTo>
                  <a:cubicBezTo>
                    <a:pt x="3337560" y="63500"/>
                    <a:pt x="3332480" y="45720"/>
                    <a:pt x="3333750" y="34290"/>
                  </a:cubicBezTo>
                  <a:cubicBezTo>
                    <a:pt x="3336290" y="24130"/>
                    <a:pt x="3346450" y="8890"/>
                    <a:pt x="3356610" y="5080"/>
                  </a:cubicBezTo>
                  <a:cubicBezTo>
                    <a:pt x="3366770" y="0"/>
                    <a:pt x="3384550" y="1270"/>
                    <a:pt x="3394710" y="6350"/>
                  </a:cubicBezTo>
                  <a:cubicBezTo>
                    <a:pt x="3403600" y="12700"/>
                    <a:pt x="3412490" y="29210"/>
                    <a:pt x="3413760" y="39370"/>
                  </a:cubicBezTo>
                  <a:cubicBezTo>
                    <a:pt x="3415030" y="48260"/>
                    <a:pt x="3412490" y="57150"/>
                    <a:pt x="3407410" y="63500"/>
                  </a:cubicBezTo>
                  <a:cubicBezTo>
                    <a:pt x="3401060" y="72390"/>
                    <a:pt x="3394710" y="76200"/>
                    <a:pt x="3373120" y="81280"/>
                  </a:cubicBezTo>
                  <a:cubicBezTo>
                    <a:pt x="3172460" y="132080"/>
                    <a:pt x="247650" y="157480"/>
                    <a:pt x="39370" y="77470"/>
                  </a:cubicBezTo>
                  <a:cubicBezTo>
                    <a:pt x="13970" y="68580"/>
                    <a:pt x="6350" y="57150"/>
                    <a:pt x="2540" y="45720"/>
                  </a:cubicBezTo>
                  <a:cubicBezTo>
                    <a:pt x="0" y="35560"/>
                    <a:pt x="7620" y="20320"/>
                    <a:pt x="15240" y="13970"/>
                  </a:cubicBezTo>
                  <a:cubicBezTo>
                    <a:pt x="20320" y="7620"/>
                    <a:pt x="39370" y="5080"/>
                    <a:pt x="39370" y="50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14600" y="3945711"/>
            <a:ext cx="12328244" cy="3184259"/>
          </a:xfrm>
          <a:custGeom>
            <a:avLst/>
            <a:gdLst/>
            <a:ahLst/>
            <a:cxnLst/>
            <a:rect l="l" t="t" r="r" b="b"/>
            <a:pathLst>
              <a:path w="10788087" h="2566098">
                <a:moveTo>
                  <a:pt x="0" y="0"/>
                </a:moveTo>
                <a:lnTo>
                  <a:pt x="10788088" y="0"/>
                </a:lnTo>
                <a:lnTo>
                  <a:pt x="10788088" y="2566098"/>
                </a:lnTo>
                <a:lnTo>
                  <a:pt x="0" y="256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9779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00250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05200" y="2345352"/>
            <a:ext cx="10395750" cy="7446349"/>
          </a:xfrm>
          <a:custGeom>
            <a:avLst/>
            <a:gdLst/>
            <a:ahLst/>
            <a:cxnLst/>
            <a:rect l="l" t="t" r="r" b="b"/>
            <a:pathLst>
              <a:path w="9825690" h="7066645">
                <a:moveTo>
                  <a:pt x="0" y="0"/>
                </a:moveTo>
                <a:lnTo>
                  <a:pt x="9825690" y="0"/>
                </a:lnTo>
                <a:lnTo>
                  <a:pt x="9825690" y="7066645"/>
                </a:lnTo>
                <a:lnTo>
                  <a:pt x="0" y="706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7836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15913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0861" y="2345351"/>
            <a:ext cx="9706278" cy="7713881"/>
          </a:xfrm>
          <a:custGeom>
            <a:avLst/>
            <a:gdLst/>
            <a:ahLst/>
            <a:cxnLst/>
            <a:rect l="l" t="t" r="r" b="b"/>
            <a:pathLst>
              <a:path w="9706278" h="7713881">
                <a:moveTo>
                  <a:pt x="0" y="0"/>
                </a:moveTo>
                <a:lnTo>
                  <a:pt x="9706278" y="0"/>
                </a:lnTo>
                <a:lnTo>
                  <a:pt x="9706278" y="7713881"/>
                </a:lnTo>
                <a:lnTo>
                  <a:pt x="0" y="771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31204" y="848043"/>
            <a:ext cx="1049150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에어로졸광학두께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81025"/>
            <a:ext cx="2002504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02633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1623" y="3327354"/>
            <a:ext cx="6017236" cy="5603729"/>
          </a:xfrm>
          <a:custGeom>
            <a:avLst/>
            <a:gdLst/>
            <a:ahLst/>
            <a:cxnLst/>
            <a:rect l="l" t="t" r="r" b="b"/>
            <a:pathLst>
              <a:path w="6017236" h="5603729">
                <a:moveTo>
                  <a:pt x="0" y="0"/>
                </a:moveTo>
                <a:lnTo>
                  <a:pt x="6017236" y="0"/>
                </a:lnTo>
                <a:lnTo>
                  <a:pt x="6017236" y="5603729"/>
                </a:lnTo>
                <a:lnTo>
                  <a:pt x="0" y="5603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30423" y="3327354"/>
            <a:ext cx="6067086" cy="5603729"/>
          </a:xfrm>
          <a:custGeom>
            <a:avLst/>
            <a:gdLst/>
            <a:ahLst/>
            <a:cxnLst/>
            <a:rect l="l" t="t" r="r" b="b"/>
            <a:pathLst>
              <a:path w="6067086" h="5603729">
                <a:moveTo>
                  <a:pt x="0" y="0"/>
                </a:moveTo>
                <a:lnTo>
                  <a:pt x="6067087" y="0"/>
                </a:lnTo>
                <a:lnTo>
                  <a:pt x="6067087" y="5603729"/>
                </a:lnTo>
                <a:lnTo>
                  <a:pt x="0" y="560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1197" y="4869474"/>
            <a:ext cx="2557590" cy="2557590"/>
          </a:xfrm>
          <a:custGeom>
            <a:avLst/>
            <a:gdLst/>
            <a:ahLst/>
            <a:cxnLst/>
            <a:rect l="l" t="t" r="r" b="b"/>
            <a:pathLst>
              <a:path w="2557590" h="2557590">
                <a:moveTo>
                  <a:pt x="0" y="0"/>
                </a:moveTo>
                <a:lnTo>
                  <a:pt x="2557590" y="0"/>
                </a:lnTo>
                <a:lnTo>
                  <a:pt x="2557590" y="2557590"/>
                </a:lnTo>
                <a:lnTo>
                  <a:pt x="0" y="2557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15109" y="800600"/>
            <a:ext cx="714750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전처리 기법 - 이미지보간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33581"/>
            <a:ext cx="189777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400" y="9150158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00시 45분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7459" y="9191625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02시 45분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47526" y="5858074"/>
            <a:ext cx="98493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결측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15536" y="9150158"/>
            <a:ext cx="229924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01시 45분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875796" y="6148269"/>
            <a:ext cx="499341" cy="0"/>
          </a:xfrm>
          <a:prstGeom prst="line">
            <a:avLst/>
          </a:prstGeom>
          <a:ln w="38100" cap="flat">
            <a:solidFill>
              <a:srgbClr val="37373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0262608" y="6110169"/>
            <a:ext cx="499341" cy="0"/>
          </a:xfrm>
          <a:prstGeom prst="line">
            <a:avLst/>
          </a:prstGeom>
          <a:ln w="38100" cap="flat">
            <a:solidFill>
              <a:srgbClr val="37373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143000" y="2336824"/>
            <a:ext cx="1489164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01시 45분에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결측인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이미지들이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몇 개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있었기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때문에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선형보간법으로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처리함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69126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2098" y="2644748"/>
            <a:ext cx="14854765" cy="5872108"/>
          </a:xfrm>
          <a:custGeom>
            <a:avLst/>
            <a:gdLst/>
            <a:ahLst/>
            <a:cxnLst/>
            <a:rect l="l" t="t" r="r" b="b"/>
            <a:pathLst>
              <a:path w="14854765" h="5872108">
                <a:moveTo>
                  <a:pt x="0" y="0"/>
                </a:moveTo>
                <a:lnTo>
                  <a:pt x="14854764" y="0"/>
                </a:lnTo>
                <a:lnTo>
                  <a:pt x="14854764" y="5872108"/>
                </a:lnTo>
                <a:lnTo>
                  <a:pt x="0" y="587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15109" y="867093"/>
            <a:ext cx="714750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전처리 기법 - 이미지보간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0075"/>
            <a:ext cx="189777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001" y="8940729"/>
            <a:ext cx="459550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실제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01시 45분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11177" y="8766093"/>
            <a:ext cx="7495759" cy="118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00시 45분과 02시 45분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이미지를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이용하여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보간처리된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01</a:t>
            </a:r>
            <a:r>
              <a:rPr lang="ko-KR" alt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 </a:t>
            </a:r>
            <a:r>
              <a:rPr lang="en-US" altLang="ko-KR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45</a:t>
            </a:r>
            <a:r>
              <a:rPr lang="ko-KR" alt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분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399611"/>
            <a:ext cx="678786" cy="613207"/>
            <a:chOff x="0" y="0"/>
            <a:chExt cx="178775" cy="16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556150"/>
            <a:ext cx="678786" cy="613207"/>
            <a:chOff x="0" y="0"/>
            <a:chExt cx="178775" cy="161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46179" y="4555743"/>
            <a:ext cx="678786" cy="613207"/>
            <a:chOff x="0" y="0"/>
            <a:chExt cx="178775" cy="161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7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148103" y="5711876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8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48103" y="6868008"/>
            <a:ext cx="678786" cy="613207"/>
            <a:chOff x="0" y="0"/>
            <a:chExt cx="178775" cy="1615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9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48103" y="8024140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10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ea typeface="윤고딕 Bold"/>
              </a:rPr>
              <a:t>개요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26539" y="3429697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팀 소개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26539" y="6895713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데이터 전처리 기법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26539" y="458623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프로젝트 소개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6539" y="812717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모델 소개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044018" y="4585829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</a:rPr>
              <a:t>미세먼지 / 초미세먼지 예측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045964" y="3427316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분석 결과 공유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045942" y="5741962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사용한 협업 툴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926539" y="5820079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데이터 소개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45964" y="6895713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</a:rPr>
              <a:t>TROUBLE SHOOTING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045964" y="8051845"/>
            <a:ext cx="4537689" cy="51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ea typeface="윤고딕 Semi-Bold"/>
              </a:rPr>
              <a:t>아쉬운 점 및 발전 방향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" y="124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1148" y="3323983"/>
            <a:ext cx="10588254" cy="5195922"/>
          </a:xfrm>
          <a:custGeom>
            <a:avLst/>
            <a:gdLst/>
            <a:ahLst/>
            <a:cxnLst/>
            <a:rect l="l" t="t" r="r" b="b"/>
            <a:pathLst>
              <a:path w="10588254" h="5195922">
                <a:moveTo>
                  <a:pt x="0" y="0"/>
                </a:moveTo>
                <a:lnTo>
                  <a:pt x="10588253" y="0"/>
                </a:lnTo>
                <a:lnTo>
                  <a:pt x="10588253" y="5195922"/>
                </a:lnTo>
                <a:lnTo>
                  <a:pt x="0" y="51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913" y="1330188"/>
            <a:ext cx="11898385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에어로졸 이미지를 사용한 예측 모델 성능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959213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3835" y="2665722"/>
            <a:ext cx="562032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사용한모델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: 3D CNN x LSTM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9400" y="8813220"/>
            <a:ext cx="14299415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에어로졸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이미지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성능이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더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좋은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것으로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나타남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하지만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위성이미지가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하루에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3장씩만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있어서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정밀한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예측에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어려움이</a:t>
            </a:r>
            <a:r>
              <a:rPr lang="en-US" sz="3399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399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있음</a:t>
            </a:r>
            <a:endParaRPr lang="en-US" sz="3399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F32842-0281-C88D-BEF7-F192B48B03D2}"/>
              </a:ext>
            </a:extLst>
          </p:cNvPr>
          <p:cNvCxnSpPr/>
          <p:nvPr/>
        </p:nvCxnSpPr>
        <p:spPr>
          <a:xfrm>
            <a:off x="2987913" y="6351427"/>
            <a:ext cx="822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8">
            <a:extLst>
              <a:ext uri="{FF2B5EF4-FFF2-40B4-BE49-F238E27FC236}">
                <a16:creationId xmlns:a16="http://schemas.microsoft.com/office/drawing/2014/main" id="{76E864E8-B544-D1F0-AD66-B0C76AD5D634}"/>
              </a:ext>
            </a:extLst>
          </p:cNvPr>
          <p:cNvSpPr txBox="1"/>
          <p:nvPr/>
        </p:nvSpPr>
        <p:spPr>
          <a:xfrm>
            <a:off x="191156" y="6353920"/>
            <a:ext cx="3886199" cy="46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 </a:t>
            </a:r>
            <a:r>
              <a:rPr lang="en-US" altLang="ko-KR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&amp; </a:t>
            </a: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에어로졸 이미지</a:t>
            </a:r>
            <a:endParaRPr lang="en-US" sz="2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946F7DA-ADD7-0792-98DA-5087970801DA}"/>
              </a:ext>
            </a:extLst>
          </p:cNvPr>
          <p:cNvSpPr txBox="1"/>
          <p:nvPr/>
        </p:nvSpPr>
        <p:spPr>
          <a:xfrm>
            <a:off x="2209800" y="7613831"/>
            <a:ext cx="2057400" cy="46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기상데이터</a:t>
            </a:r>
            <a:endParaRPr lang="en-US" sz="2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DF81DA-C187-CA28-EFF8-622EA4A71A72}"/>
              </a:ext>
            </a:extLst>
          </p:cNvPr>
          <p:cNvCxnSpPr/>
          <p:nvPr/>
        </p:nvCxnSpPr>
        <p:spPr>
          <a:xfrm>
            <a:off x="2987913" y="7653005"/>
            <a:ext cx="822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0968" y="2894077"/>
            <a:ext cx="15866064" cy="6141489"/>
          </a:xfrm>
          <a:custGeom>
            <a:avLst/>
            <a:gdLst/>
            <a:ahLst/>
            <a:cxnLst/>
            <a:rect l="l" t="t" r="r" b="b"/>
            <a:pathLst>
              <a:path w="15866064" h="6141489">
                <a:moveTo>
                  <a:pt x="0" y="0"/>
                </a:moveTo>
                <a:lnTo>
                  <a:pt x="15866064" y="0"/>
                </a:lnTo>
                <a:lnTo>
                  <a:pt x="15866064" y="6141489"/>
                </a:lnTo>
                <a:lnTo>
                  <a:pt x="0" y="614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6329" y="1330188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미세먼지 / 초미세먼지 예측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75762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7-1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E3E1043-6A4C-7D6F-AEB9-D73BADD5D2FE}"/>
              </a:ext>
            </a:extLst>
          </p:cNvPr>
          <p:cNvSpPr txBox="1"/>
          <p:nvPr/>
        </p:nvSpPr>
        <p:spPr>
          <a:xfrm>
            <a:off x="1447800" y="9070127"/>
            <a:ext cx="14299415" cy="118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월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일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~ 6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월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11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일 데이터를 기반으로 예측한 미세먼지 농도</a:t>
            </a:r>
            <a:endParaRPr lang="en-US" altLang="ko-KR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pPr algn="ctr">
              <a:lnSpc>
                <a:spcPts val="4759"/>
              </a:lnSpc>
            </a:pP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 모델 </a:t>
            </a:r>
            <a:r>
              <a:rPr lang="en-US" altLang="ko-KR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ko-KR" alt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시계열 트랜스포머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39934" y="2670883"/>
            <a:ext cx="6910542" cy="7113793"/>
          </a:xfrm>
          <a:custGeom>
            <a:avLst/>
            <a:gdLst/>
            <a:ahLst/>
            <a:cxnLst/>
            <a:rect l="l" t="t" r="r" b="b"/>
            <a:pathLst>
              <a:path w="6910542" h="7113793">
                <a:moveTo>
                  <a:pt x="0" y="0"/>
                </a:moveTo>
                <a:lnTo>
                  <a:pt x="6910542" y="0"/>
                </a:lnTo>
                <a:lnTo>
                  <a:pt x="6910542" y="7113793"/>
                </a:lnTo>
                <a:lnTo>
                  <a:pt x="0" y="7113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7913" y="1330188"/>
            <a:ext cx="10742275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미세먼지 / 초미세먼지 예측 모델 성능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1844757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2200" y="9766637"/>
            <a:ext cx="5613007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사용한모델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: </a:t>
            </a: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시계열</a:t>
            </a:r>
            <a:r>
              <a:rPr lang="en-US" sz="30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30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트랜스포머</a:t>
            </a:r>
            <a:endParaRPr lang="en-US" sz="30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1643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0206" y="2857500"/>
            <a:ext cx="6675817" cy="6366214"/>
          </a:xfrm>
          <a:custGeom>
            <a:avLst/>
            <a:gdLst/>
            <a:ahLst/>
            <a:cxnLst/>
            <a:rect l="l" t="t" r="r" b="b"/>
            <a:pathLst>
              <a:path w="6675817" h="6366214">
                <a:moveTo>
                  <a:pt x="0" y="0"/>
                </a:moveTo>
                <a:lnTo>
                  <a:pt x="6675818" y="0"/>
                </a:lnTo>
                <a:lnTo>
                  <a:pt x="6675818" y="6366214"/>
                </a:lnTo>
                <a:lnTo>
                  <a:pt x="0" y="6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75460" y="4895850"/>
            <a:ext cx="1350645" cy="248603"/>
            <a:chOff x="0" y="0"/>
            <a:chExt cx="1800860" cy="331470"/>
          </a:xfrm>
        </p:grpSpPr>
        <p:sp>
          <p:nvSpPr>
            <p:cNvPr id="7" name="Freeform 7"/>
            <p:cNvSpPr/>
            <p:nvPr/>
          </p:nvSpPr>
          <p:spPr>
            <a:xfrm>
              <a:off x="15240" y="-2540"/>
              <a:ext cx="1775460" cy="383540"/>
            </a:xfrm>
            <a:custGeom>
              <a:avLst/>
              <a:gdLst/>
              <a:ahLst/>
              <a:cxnLst/>
              <a:rect l="l" t="t" r="r" b="b"/>
              <a:pathLst>
                <a:path w="1775460" h="383540">
                  <a:moveTo>
                    <a:pt x="35560" y="53340"/>
                  </a:moveTo>
                  <a:cubicBezTo>
                    <a:pt x="501650" y="63500"/>
                    <a:pt x="533400" y="91440"/>
                    <a:pt x="632460" y="102870"/>
                  </a:cubicBezTo>
                  <a:cubicBezTo>
                    <a:pt x="854710" y="128270"/>
                    <a:pt x="1628140" y="0"/>
                    <a:pt x="1733550" y="105410"/>
                  </a:cubicBezTo>
                  <a:cubicBezTo>
                    <a:pt x="1775460" y="147320"/>
                    <a:pt x="1775460" y="241300"/>
                    <a:pt x="1733550" y="283210"/>
                  </a:cubicBezTo>
                  <a:cubicBezTo>
                    <a:pt x="1633220" y="383540"/>
                    <a:pt x="867410" y="284480"/>
                    <a:pt x="709930" y="283210"/>
                  </a:cubicBezTo>
                  <a:cubicBezTo>
                    <a:pt x="662940" y="281940"/>
                    <a:pt x="650240" y="285750"/>
                    <a:pt x="618490" y="279400"/>
                  </a:cubicBezTo>
                  <a:cubicBezTo>
                    <a:pt x="580390" y="273050"/>
                    <a:pt x="538480" y="247650"/>
                    <a:pt x="501650" y="240030"/>
                  </a:cubicBezTo>
                  <a:cubicBezTo>
                    <a:pt x="469900" y="232410"/>
                    <a:pt x="452120" y="232410"/>
                    <a:pt x="412750" y="229870"/>
                  </a:cubicBezTo>
                  <a:cubicBezTo>
                    <a:pt x="330200" y="226060"/>
                    <a:pt x="86360" y="283210"/>
                    <a:pt x="35560" y="232410"/>
                  </a:cubicBezTo>
                  <a:cubicBezTo>
                    <a:pt x="0" y="198120"/>
                    <a:pt x="35560" y="53340"/>
                    <a:pt x="35560" y="533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970723" y="5948362"/>
            <a:ext cx="966788" cy="262890"/>
            <a:chOff x="0" y="0"/>
            <a:chExt cx="1289050" cy="350520"/>
          </a:xfrm>
        </p:grpSpPr>
        <p:sp>
          <p:nvSpPr>
            <p:cNvPr id="9" name="Freeform 9"/>
            <p:cNvSpPr/>
            <p:nvPr/>
          </p:nvSpPr>
          <p:spPr>
            <a:xfrm>
              <a:off x="13970" y="3810"/>
              <a:ext cx="1252220" cy="351790"/>
            </a:xfrm>
            <a:custGeom>
              <a:avLst/>
              <a:gdLst/>
              <a:ahLst/>
              <a:cxnLst/>
              <a:rect l="l" t="t" r="r" b="b"/>
              <a:pathLst>
                <a:path w="1252220" h="351790">
                  <a:moveTo>
                    <a:pt x="36830" y="116840"/>
                  </a:moveTo>
                  <a:cubicBezTo>
                    <a:pt x="584200" y="113030"/>
                    <a:pt x="675640" y="109220"/>
                    <a:pt x="788670" y="100330"/>
                  </a:cubicBezTo>
                  <a:cubicBezTo>
                    <a:pt x="919480" y="87630"/>
                    <a:pt x="1146810" y="0"/>
                    <a:pt x="1206500" y="46990"/>
                  </a:cubicBezTo>
                  <a:cubicBezTo>
                    <a:pt x="1245870" y="78740"/>
                    <a:pt x="1252220" y="187960"/>
                    <a:pt x="1223010" y="224790"/>
                  </a:cubicBezTo>
                  <a:cubicBezTo>
                    <a:pt x="1188720" y="267970"/>
                    <a:pt x="1070610" y="250190"/>
                    <a:pt x="971550" y="260350"/>
                  </a:cubicBezTo>
                  <a:cubicBezTo>
                    <a:pt x="833120" y="274320"/>
                    <a:pt x="631190" y="288290"/>
                    <a:pt x="468630" y="294640"/>
                  </a:cubicBezTo>
                  <a:cubicBezTo>
                    <a:pt x="320040" y="299720"/>
                    <a:pt x="92710" y="351790"/>
                    <a:pt x="36830" y="295910"/>
                  </a:cubicBezTo>
                  <a:cubicBezTo>
                    <a:pt x="0" y="260350"/>
                    <a:pt x="36830" y="116840"/>
                    <a:pt x="36830" y="1168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2100262" y="7559993"/>
            <a:ext cx="773430" cy="287655"/>
            <a:chOff x="0" y="0"/>
            <a:chExt cx="1031240" cy="383540"/>
          </a:xfrm>
        </p:grpSpPr>
        <p:sp>
          <p:nvSpPr>
            <p:cNvPr id="11" name="Freeform 11"/>
            <p:cNvSpPr/>
            <p:nvPr/>
          </p:nvSpPr>
          <p:spPr>
            <a:xfrm>
              <a:off x="19050" y="50800"/>
              <a:ext cx="994410" cy="341630"/>
            </a:xfrm>
            <a:custGeom>
              <a:avLst/>
              <a:gdLst/>
              <a:ahLst/>
              <a:cxnLst/>
              <a:rect l="l" t="t" r="r" b="b"/>
              <a:pathLst>
                <a:path w="994410" h="341630">
                  <a:moveTo>
                    <a:pt x="31750" y="0"/>
                  </a:moveTo>
                  <a:cubicBezTo>
                    <a:pt x="288290" y="6350"/>
                    <a:pt x="300990" y="22860"/>
                    <a:pt x="351790" y="34290"/>
                  </a:cubicBezTo>
                  <a:cubicBezTo>
                    <a:pt x="469900" y="59690"/>
                    <a:pt x="897890" y="25400"/>
                    <a:pt x="960120" y="105410"/>
                  </a:cubicBezTo>
                  <a:cubicBezTo>
                    <a:pt x="994410" y="147320"/>
                    <a:pt x="982980" y="247650"/>
                    <a:pt x="939800" y="281940"/>
                  </a:cubicBezTo>
                  <a:cubicBezTo>
                    <a:pt x="863600" y="341630"/>
                    <a:pt x="474980" y="233680"/>
                    <a:pt x="358140" y="209550"/>
                  </a:cubicBezTo>
                  <a:cubicBezTo>
                    <a:pt x="306070" y="199390"/>
                    <a:pt x="290830" y="184150"/>
                    <a:pt x="246380" y="177800"/>
                  </a:cubicBezTo>
                  <a:cubicBezTo>
                    <a:pt x="187960" y="170180"/>
                    <a:pt x="66040" y="213360"/>
                    <a:pt x="31750" y="180340"/>
                  </a:cubicBezTo>
                  <a:cubicBezTo>
                    <a:pt x="0" y="148590"/>
                    <a:pt x="31750" y="0"/>
                    <a:pt x="3175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2069783" y="8066722"/>
            <a:ext cx="822007" cy="286703"/>
            <a:chOff x="0" y="0"/>
            <a:chExt cx="1096010" cy="382270"/>
          </a:xfrm>
        </p:grpSpPr>
        <p:sp>
          <p:nvSpPr>
            <p:cNvPr id="13" name="Freeform 13"/>
            <p:cNvSpPr/>
            <p:nvPr/>
          </p:nvSpPr>
          <p:spPr>
            <a:xfrm>
              <a:off x="50800" y="0"/>
              <a:ext cx="1028700" cy="353060"/>
            </a:xfrm>
            <a:custGeom>
              <a:avLst/>
              <a:gdLst/>
              <a:ahLst/>
              <a:cxnLst/>
              <a:rect l="l" t="t" r="r" b="b"/>
              <a:pathLst>
                <a:path w="1028700" h="353060">
                  <a:moveTo>
                    <a:pt x="0" y="158750"/>
                  </a:moveTo>
                  <a:cubicBezTo>
                    <a:pt x="251460" y="92710"/>
                    <a:pt x="339090" y="81280"/>
                    <a:pt x="414020" y="72390"/>
                  </a:cubicBezTo>
                  <a:cubicBezTo>
                    <a:pt x="482600" y="63500"/>
                    <a:pt x="535940" y="58420"/>
                    <a:pt x="613410" y="54610"/>
                  </a:cubicBezTo>
                  <a:cubicBezTo>
                    <a:pt x="718820" y="49530"/>
                    <a:pt x="942340" y="0"/>
                    <a:pt x="993140" y="50800"/>
                  </a:cubicBezTo>
                  <a:cubicBezTo>
                    <a:pt x="1028700" y="86360"/>
                    <a:pt x="1027430" y="195580"/>
                    <a:pt x="993140" y="228600"/>
                  </a:cubicBezTo>
                  <a:cubicBezTo>
                    <a:pt x="947420" y="275590"/>
                    <a:pt x="768350" y="226060"/>
                    <a:pt x="669290" y="229870"/>
                  </a:cubicBezTo>
                  <a:cubicBezTo>
                    <a:pt x="582930" y="233680"/>
                    <a:pt x="505460" y="240030"/>
                    <a:pt x="427990" y="248920"/>
                  </a:cubicBezTo>
                  <a:cubicBezTo>
                    <a:pt x="358140" y="256540"/>
                    <a:pt x="290830" y="265430"/>
                    <a:pt x="226060" y="280670"/>
                  </a:cubicBezTo>
                  <a:cubicBezTo>
                    <a:pt x="165100" y="293370"/>
                    <a:pt x="85090" y="353060"/>
                    <a:pt x="46990" y="331470"/>
                  </a:cubicBezTo>
                  <a:cubicBezTo>
                    <a:pt x="10160" y="311150"/>
                    <a:pt x="0" y="158750"/>
                    <a:pt x="0" y="1587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5648325" y="4908232"/>
            <a:ext cx="1558290" cy="222885"/>
            <a:chOff x="0" y="0"/>
            <a:chExt cx="2077720" cy="297180"/>
          </a:xfrm>
        </p:grpSpPr>
        <p:sp>
          <p:nvSpPr>
            <p:cNvPr id="15" name="Freeform 15"/>
            <p:cNvSpPr/>
            <p:nvPr/>
          </p:nvSpPr>
          <p:spPr>
            <a:xfrm>
              <a:off x="6350" y="5080"/>
              <a:ext cx="2057400" cy="353060"/>
            </a:xfrm>
            <a:custGeom>
              <a:avLst/>
              <a:gdLst/>
              <a:ahLst/>
              <a:cxnLst/>
              <a:rect l="l" t="t" r="r" b="b"/>
              <a:pathLst>
                <a:path w="2057400" h="353060">
                  <a:moveTo>
                    <a:pt x="44450" y="45720"/>
                  </a:moveTo>
                  <a:cubicBezTo>
                    <a:pt x="1739900" y="49530"/>
                    <a:pt x="1959610" y="0"/>
                    <a:pt x="2020570" y="63500"/>
                  </a:cubicBezTo>
                  <a:cubicBezTo>
                    <a:pt x="2057400" y="101600"/>
                    <a:pt x="2057400" y="205740"/>
                    <a:pt x="2020570" y="241300"/>
                  </a:cubicBezTo>
                  <a:cubicBezTo>
                    <a:pt x="1959610" y="300990"/>
                    <a:pt x="1739900" y="227330"/>
                    <a:pt x="1532890" y="223520"/>
                  </a:cubicBezTo>
                  <a:cubicBezTo>
                    <a:pt x="1170940" y="218440"/>
                    <a:pt x="172720" y="353060"/>
                    <a:pt x="44450" y="226060"/>
                  </a:cubicBezTo>
                  <a:cubicBezTo>
                    <a:pt x="0" y="181610"/>
                    <a:pt x="44450" y="45720"/>
                    <a:pt x="44450" y="4572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5635942" y="5961697"/>
            <a:ext cx="1584008" cy="261938"/>
            <a:chOff x="0" y="0"/>
            <a:chExt cx="2112010" cy="349250"/>
          </a:xfrm>
        </p:grpSpPr>
        <p:sp>
          <p:nvSpPr>
            <p:cNvPr id="17" name="Freeform 17"/>
            <p:cNvSpPr/>
            <p:nvPr/>
          </p:nvSpPr>
          <p:spPr>
            <a:xfrm>
              <a:off x="22860" y="-6350"/>
              <a:ext cx="2073910" cy="304800"/>
            </a:xfrm>
            <a:custGeom>
              <a:avLst/>
              <a:gdLst/>
              <a:ahLst/>
              <a:cxnLst/>
              <a:rect l="l" t="t" r="r" b="b"/>
              <a:pathLst>
                <a:path w="2073910" h="304800">
                  <a:moveTo>
                    <a:pt x="27940" y="57150"/>
                  </a:moveTo>
                  <a:cubicBezTo>
                    <a:pt x="285750" y="63500"/>
                    <a:pt x="591820" y="106680"/>
                    <a:pt x="767080" y="118110"/>
                  </a:cubicBezTo>
                  <a:cubicBezTo>
                    <a:pt x="897890" y="125730"/>
                    <a:pt x="1007110" y="127000"/>
                    <a:pt x="1113790" y="125730"/>
                  </a:cubicBezTo>
                  <a:cubicBezTo>
                    <a:pt x="1202690" y="124460"/>
                    <a:pt x="1280160" y="120650"/>
                    <a:pt x="1361440" y="110490"/>
                  </a:cubicBezTo>
                  <a:cubicBezTo>
                    <a:pt x="1440180" y="100330"/>
                    <a:pt x="1502410" y="71120"/>
                    <a:pt x="1593850" y="62230"/>
                  </a:cubicBezTo>
                  <a:cubicBezTo>
                    <a:pt x="1717040" y="48260"/>
                    <a:pt x="1979930" y="0"/>
                    <a:pt x="2038350" y="57150"/>
                  </a:cubicBezTo>
                  <a:cubicBezTo>
                    <a:pt x="2073910" y="92710"/>
                    <a:pt x="2073910" y="196850"/>
                    <a:pt x="2038350" y="234950"/>
                  </a:cubicBezTo>
                  <a:cubicBezTo>
                    <a:pt x="1978660" y="294640"/>
                    <a:pt x="1710690" y="229870"/>
                    <a:pt x="1574800" y="242570"/>
                  </a:cubicBezTo>
                  <a:cubicBezTo>
                    <a:pt x="1465580" y="252730"/>
                    <a:pt x="1367790" y="283210"/>
                    <a:pt x="1282700" y="293370"/>
                  </a:cubicBezTo>
                  <a:cubicBezTo>
                    <a:pt x="1217930" y="300990"/>
                    <a:pt x="1178560" y="302260"/>
                    <a:pt x="1111250" y="303530"/>
                  </a:cubicBezTo>
                  <a:cubicBezTo>
                    <a:pt x="1014730" y="304800"/>
                    <a:pt x="889000" y="303530"/>
                    <a:pt x="755650" y="294640"/>
                  </a:cubicBezTo>
                  <a:cubicBezTo>
                    <a:pt x="581660" y="284480"/>
                    <a:pt x="283210" y="240030"/>
                    <a:pt x="157480" y="234950"/>
                  </a:cubicBezTo>
                  <a:cubicBezTo>
                    <a:pt x="97790" y="232410"/>
                    <a:pt x="50800" y="259080"/>
                    <a:pt x="27940" y="236220"/>
                  </a:cubicBezTo>
                  <a:cubicBezTo>
                    <a:pt x="0" y="209550"/>
                    <a:pt x="27940" y="57150"/>
                    <a:pt x="27940" y="571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5648325" y="7508557"/>
            <a:ext cx="1610677" cy="224790"/>
            <a:chOff x="0" y="0"/>
            <a:chExt cx="2147570" cy="299720"/>
          </a:xfrm>
        </p:grpSpPr>
        <p:sp>
          <p:nvSpPr>
            <p:cNvPr id="19" name="Freeform 19"/>
            <p:cNvSpPr/>
            <p:nvPr/>
          </p:nvSpPr>
          <p:spPr>
            <a:xfrm>
              <a:off x="10160" y="3810"/>
              <a:ext cx="2123440" cy="326390"/>
            </a:xfrm>
            <a:custGeom>
              <a:avLst/>
              <a:gdLst/>
              <a:ahLst/>
              <a:cxnLst/>
              <a:rect l="l" t="t" r="r" b="b"/>
              <a:pathLst>
                <a:path w="2123440" h="326390">
                  <a:moveTo>
                    <a:pt x="40640" y="63500"/>
                  </a:moveTo>
                  <a:cubicBezTo>
                    <a:pt x="795020" y="43180"/>
                    <a:pt x="1303020" y="41910"/>
                    <a:pt x="1593850" y="46990"/>
                  </a:cubicBezTo>
                  <a:cubicBezTo>
                    <a:pt x="1790700" y="49530"/>
                    <a:pt x="2024380" y="0"/>
                    <a:pt x="2086610" y="63500"/>
                  </a:cubicBezTo>
                  <a:cubicBezTo>
                    <a:pt x="2123440" y="101600"/>
                    <a:pt x="2123440" y="205740"/>
                    <a:pt x="2085340" y="241300"/>
                  </a:cubicBezTo>
                  <a:cubicBezTo>
                    <a:pt x="2024380" y="300990"/>
                    <a:pt x="1776730" y="227330"/>
                    <a:pt x="1593850" y="224790"/>
                  </a:cubicBezTo>
                  <a:cubicBezTo>
                    <a:pt x="1366520" y="220980"/>
                    <a:pt x="1083310" y="220980"/>
                    <a:pt x="825500" y="224790"/>
                  </a:cubicBezTo>
                  <a:cubicBezTo>
                    <a:pt x="566420" y="227330"/>
                    <a:pt x="125730" y="326390"/>
                    <a:pt x="40640" y="243840"/>
                  </a:cubicBezTo>
                  <a:cubicBezTo>
                    <a:pt x="0" y="204470"/>
                    <a:pt x="40640" y="63500"/>
                    <a:pt x="40640" y="6350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604510" y="8132445"/>
            <a:ext cx="1654492" cy="223838"/>
            <a:chOff x="0" y="0"/>
            <a:chExt cx="2205990" cy="298450"/>
          </a:xfrm>
        </p:grpSpPr>
        <p:sp>
          <p:nvSpPr>
            <p:cNvPr id="21" name="Freeform 21"/>
            <p:cNvSpPr/>
            <p:nvPr/>
          </p:nvSpPr>
          <p:spPr>
            <a:xfrm>
              <a:off x="25400" y="-86360"/>
              <a:ext cx="2174240" cy="452120"/>
            </a:xfrm>
            <a:custGeom>
              <a:avLst/>
              <a:gdLst/>
              <a:ahLst/>
              <a:cxnLst/>
              <a:rect l="l" t="t" r="r" b="b"/>
              <a:pathLst>
                <a:path w="2174240" h="452120">
                  <a:moveTo>
                    <a:pt x="25400" y="154940"/>
                  </a:moveTo>
                  <a:cubicBezTo>
                    <a:pt x="833120" y="129540"/>
                    <a:pt x="1992630" y="0"/>
                    <a:pt x="2129790" y="137160"/>
                  </a:cubicBezTo>
                  <a:cubicBezTo>
                    <a:pt x="2174240" y="181610"/>
                    <a:pt x="2174240" y="269240"/>
                    <a:pt x="2129790" y="314960"/>
                  </a:cubicBezTo>
                  <a:cubicBezTo>
                    <a:pt x="1992630" y="452120"/>
                    <a:pt x="829310" y="307340"/>
                    <a:pt x="458470" y="314960"/>
                  </a:cubicBezTo>
                  <a:cubicBezTo>
                    <a:pt x="271780" y="318770"/>
                    <a:pt x="99060" y="386080"/>
                    <a:pt x="39370" y="332740"/>
                  </a:cubicBezTo>
                  <a:cubicBezTo>
                    <a:pt x="0" y="298450"/>
                    <a:pt x="25400" y="154940"/>
                    <a:pt x="25400" y="1549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22" name="Freeform 22"/>
          <p:cNvSpPr/>
          <p:nvPr/>
        </p:nvSpPr>
        <p:spPr>
          <a:xfrm>
            <a:off x="8806865" y="3084456"/>
            <a:ext cx="7916603" cy="4861827"/>
          </a:xfrm>
          <a:custGeom>
            <a:avLst/>
            <a:gdLst/>
            <a:ahLst/>
            <a:cxnLst/>
            <a:rect l="l" t="t" r="r" b="b"/>
            <a:pathLst>
              <a:path w="7916603" h="4861827">
                <a:moveTo>
                  <a:pt x="0" y="0"/>
                </a:moveTo>
                <a:lnTo>
                  <a:pt x="7916603" y="0"/>
                </a:lnTo>
                <a:lnTo>
                  <a:pt x="7916603" y="4861827"/>
                </a:lnTo>
                <a:lnTo>
                  <a:pt x="0" y="4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20546" y="962343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선행연구와의 차별점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695325"/>
            <a:ext cx="1991846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7-3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0283" y="9201150"/>
            <a:ext cx="7127153" cy="1605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참고논문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기상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정보를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활용한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</a:p>
          <a:p>
            <a:pPr algn="ctr">
              <a:lnSpc>
                <a:spcPts val="406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서울시의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농도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조기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(2023)</a:t>
            </a:r>
          </a:p>
          <a:p>
            <a:pPr algn="ctr">
              <a:lnSpc>
                <a:spcPts val="4759"/>
              </a:lnSpc>
            </a:pPr>
            <a:endParaRPr lang="en-US" sz="24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610600" y="8237220"/>
            <a:ext cx="8731969" cy="478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참고논문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: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머신러닝을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이용한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4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연구</a:t>
            </a:r>
            <a:r>
              <a:rPr lang="en-US" sz="24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(2023)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05800" y="2245292"/>
            <a:ext cx="8731969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논문2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구현한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모델들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2130" y="2238726"/>
            <a:ext cx="9246670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논문1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에서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informer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트랜스포머로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구현한</a:t>
            </a:r>
            <a:r>
              <a:rPr lang="en-US" sz="2800" dirty="0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00" dirty="0" err="1">
                <a:solidFill>
                  <a:srgbClr val="2E5743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결과</a:t>
            </a:r>
            <a:endParaRPr lang="en-US" sz="2800" dirty="0">
              <a:solidFill>
                <a:srgbClr val="2E5743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1399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207095" y="2387558"/>
            <a:ext cx="2763598" cy="718703"/>
            <a:chOff x="0" y="0"/>
            <a:chExt cx="727861" cy="189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GIT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46769" y="3272949"/>
            <a:ext cx="13684252" cy="3254182"/>
          </a:xfrm>
          <a:custGeom>
            <a:avLst/>
            <a:gdLst/>
            <a:ahLst/>
            <a:cxnLst/>
            <a:rect l="l" t="t" r="r" b="b"/>
            <a:pathLst>
              <a:path w="13684252" h="3254182">
                <a:moveTo>
                  <a:pt x="0" y="0"/>
                </a:moveTo>
                <a:lnTo>
                  <a:pt x="13684252" y="0"/>
                </a:lnTo>
                <a:lnTo>
                  <a:pt x="13684252" y="3254182"/>
                </a:lnTo>
                <a:lnTo>
                  <a:pt x="0" y="3254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88617" y="6631906"/>
            <a:ext cx="12400555" cy="3380119"/>
          </a:xfrm>
          <a:custGeom>
            <a:avLst/>
            <a:gdLst/>
            <a:ahLst/>
            <a:cxnLst/>
            <a:rect l="l" t="t" r="r" b="b"/>
            <a:pathLst>
              <a:path w="12400555" h="3380119">
                <a:moveTo>
                  <a:pt x="0" y="0"/>
                </a:moveTo>
                <a:lnTo>
                  <a:pt x="12400555" y="0"/>
                </a:lnTo>
                <a:lnTo>
                  <a:pt x="12400555" y="3380119"/>
                </a:lnTo>
                <a:lnTo>
                  <a:pt x="0" y="338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96104" y="985818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사용한 협업 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0857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8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431021" y="-26800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7" y="0"/>
                </a:lnTo>
                <a:lnTo>
                  <a:pt x="2911297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27202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077118" y="2543208"/>
            <a:ext cx="2763598" cy="718703"/>
            <a:chOff x="0" y="0"/>
            <a:chExt cx="727861" cy="189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Notion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734" y="3420939"/>
            <a:ext cx="13703116" cy="6637628"/>
          </a:xfrm>
          <a:custGeom>
            <a:avLst/>
            <a:gdLst/>
            <a:ahLst/>
            <a:cxnLst/>
            <a:rect l="l" t="t" r="r" b="b"/>
            <a:pathLst>
              <a:path w="13703116" h="6637628">
                <a:moveTo>
                  <a:pt x="0" y="0"/>
                </a:moveTo>
                <a:lnTo>
                  <a:pt x="13703116" y="0"/>
                </a:lnTo>
                <a:lnTo>
                  <a:pt x="13703116" y="6637628"/>
                </a:lnTo>
                <a:lnTo>
                  <a:pt x="0" y="663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39141" y="3741856"/>
            <a:ext cx="2586421" cy="5995795"/>
          </a:xfrm>
          <a:custGeom>
            <a:avLst/>
            <a:gdLst/>
            <a:ahLst/>
            <a:cxnLst/>
            <a:rect l="l" t="t" r="r" b="b"/>
            <a:pathLst>
              <a:path w="2586421" h="5995795">
                <a:moveTo>
                  <a:pt x="0" y="0"/>
                </a:moveTo>
                <a:lnTo>
                  <a:pt x="2586421" y="0"/>
                </a:lnTo>
                <a:lnTo>
                  <a:pt x="2586421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96104" y="1117939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사용한 협업 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8540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64834" y="3461417"/>
            <a:ext cx="3826687" cy="2952079"/>
            <a:chOff x="0" y="0"/>
            <a:chExt cx="812800" cy="6270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77362" y="3461417"/>
            <a:ext cx="3826687" cy="2952079"/>
            <a:chOff x="0" y="0"/>
            <a:chExt cx="812800" cy="6270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36695" y="3461417"/>
            <a:ext cx="3826687" cy="2952079"/>
            <a:chOff x="0" y="0"/>
            <a:chExt cx="812800" cy="627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81752" y="3461417"/>
            <a:ext cx="3826687" cy="2952079"/>
            <a:chOff x="0" y="0"/>
            <a:chExt cx="812800" cy="6270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03180" y="0"/>
                  </a:moveTo>
                  <a:lnTo>
                    <a:pt x="709620" y="0"/>
                  </a:lnTo>
                  <a:cubicBezTo>
                    <a:pt x="766605" y="0"/>
                    <a:pt x="812800" y="46195"/>
                    <a:pt x="812800" y="103180"/>
                  </a:cubicBezTo>
                  <a:lnTo>
                    <a:pt x="812800" y="523851"/>
                  </a:lnTo>
                  <a:cubicBezTo>
                    <a:pt x="812800" y="580835"/>
                    <a:pt x="766605" y="627031"/>
                    <a:pt x="709620" y="627031"/>
                  </a:cubicBezTo>
                  <a:lnTo>
                    <a:pt x="103180" y="627031"/>
                  </a:lnTo>
                  <a:cubicBezTo>
                    <a:pt x="46195" y="627031"/>
                    <a:pt x="0" y="580835"/>
                    <a:pt x="0" y="523851"/>
                  </a:cubicBezTo>
                  <a:lnTo>
                    <a:pt x="0" y="103180"/>
                  </a:lnTo>
                  <a:cubicBezTo>
                    <a:pt x="0" y="46195"/>
                    <a:pt x="46195" y="0"/>
                    <a:pt x="1031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96949" y="2948540"/>
            <a:ext cx="1162458" cy="891174"/>
            <a:chOff x="0" y="0"/>
            <a:chExt cx="246910" cy="189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09477" y="2948540"/>
            <a:ext cx="1162458" cy="891174"/>
            <a:chOff x="0" y="0"/>
            <a:chExt cx="246910" cy="1892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68809" y="2948540"/>
            <a:ext cx="1162458" cy="891174"/>
            <a:chOff x="0" y="0"/>
            <a:chExt cx="246910" cy="1892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013867" y="2948540"/>
            <a:ext cx="1162458" cy="891174"/>
            <a:chOff x="0" y="0"/>
            <a:chExt cx="246910" cy="1892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 Bold"/>
                </a:rPr>
                <a:t>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4685301" y="6847403"/>
            <a:ext cx="8917397" cy="3027335"/>
          </a:xfrm>
          <a:custGeom>
            <a:avLst/>
            <a:gdLst/>
            <a:ahLst/>
            <a:cxnLst/>
            <a:rect l="l" t="t" r="r" b="b"/>
            <a:pathLst>
              <a:path w="8917397" h="3027335">
                <a:moveTo>
                  <a:pt x="0" y="0"/>
                </a:moveTo>
                <a:lnTo>
                  <a:pt x="8917398" y="0"/>
                </a:lnTo>
                <a:lnTo>
                  <a:pt x="8917398" y="3027335"/>
                </a:lnTo>
                <a:lnTo>
                  <a:pt x="0" y="302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96104" y="1375750"/>
            <a:ext cx="11756821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Trouble Shooting - 예측 불안정 이슈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060789"/>
            <a:ext cx="718069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9561" y="3763514"/>
            <a:ext cx="3997235" cy="25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사회경제데이터를 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포함한 뒤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모델학습이 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불안정해짐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292656" y="4058043"/>
            <a:ext cx="3396100" cy="188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불필요한 피쳐들이</a:t>
            </a:r>
          </a:p>
          <a:p>
            <a:pPr algn="ctr">
              <a:lnSpc>
                <a:spcPts val="4860"/>
              </a:lnSpc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많이 섞여있어서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>
                <a:solidFill>
                  <a:srgbClr val="373737"/>
                </a:solidFill>
                <a:ea typeface="윤고딕 Semi-Bold"/>
              </a:rPr>
              <a:t>불안정하다고 판단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89777" y="3723055"/>
            <a:ext cx="3773605" cy="25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feature </a:t>
            </a:r>
            <a:r>
              <a:rPr lang="en-US" sz="3471" spc="-23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importance를</a:t>
            </a:r>
            <a:r>
              <a:rPr 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</a:p>
          <a:p>
            <a:pPr algn="ctr">
              <a:lnSpc>
                <a:spcPts val="4860"/>
              </a:lnSpc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사용하여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중요한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피쳐들만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남김</a:t>
            </a:r>
            <a:endParaRPr lang="en-US" sz="3471" spc="-23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953957" y="4354931"/>
            <a:ext cx="3396100" cy="125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ko-KR" altLang="en-US" sz="3471" spc="-232" dirty="0">
                <a:solidFill>
                  <a:srgbClr val="373737"/>
                </a:solidFill>
                <a:latin typeface="윤고딕 Semi-Bold"/>
                <a:ea typeface="윤고딕 Semi-Bold"/>
              </a:rPr>
              <a:t>모델학습이</a:t>
            </a:r>
            <a:endParaRPr lang="en-US" sz="3471" spc="-232" dirty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안정적으로</a:t>
            </a:r>
            <a:r>
              <a:rPr lang="en-US" sz="3471" spc="-23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3471" spc="-232" dirty="0" err="1">
                <a:solidFill>
                  <a:srgbClr val="373737"/>
                </a:solidFill>
                <a:ea typeface="윤고딕 Semi-Bold"/>
              </a:rPr>
              <a:t>변함</a:t>
            </a:r>
            <a:endParaRPr lang="en-US" sz="3471" spc="-23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1497480" y="8858250"/>
            <a:ext cx="2056242" cy="0"/>
          </a:xfrm>
          <a:prstGeom prst="line">
            <a:avLst/>
          </a:prstGeom>
          <a:ln w="38100" cap="flat">
            <a:solidFill>
              <a:srgbClr val="E719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3E229269-743B-4C1D-D23C-A4533FE4EE05}"/>
              </a:ext>
            </a:extLst>
          </p:cNvPr>
          <p:cNvSpPr/>
          <p:nvPr/>
        </p:nvSpPr>
        <p:spPr>
          <a:xfrm rot="5400000">
            <a:off x="2612714" y="7441025"/>
            <a:ext cx="2012313" cy="464803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446945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아쉬운점 및 개선 방향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60789"/>
            <a:ext cx="1059065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10</a:t>
            </a:r>
          </a:p>
        </p:txBody>
      </p:sp>
      <p:sp>
        <p:nvSpPr>
          <p:cNvPr id="6" name="Freeform 6"/>
          <p:cNvSpPr/>
          <p:nvPr/>
        </p:nvSpPr>
        <p:spPr>
          <a:xfrm>
            <a:off x="15376702" y="-13588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46945" y="3155191"/>
            <a:ext cx="12256353" cy="54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시간단위의 에어로졸 이미지가 있다면 예측 성능이 향상될 가능성이 있음.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8980" y="3152410"/>
            <a:ext cx="678786" cy="613207"/>
            <a:chOff x="0" y="0"/>
            <a:chExt cx="178775" cy="161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46945" y="7069505"/>
            <a:ext cx="12256353" cy="21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미세먼지 예측에 제일 중요한 피쳐는 풍향, 풍속이란 것을 알아낼 수 있었음.</a:t>
            </a:r>
          </a:p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하지만 해면기압, 지면기온과 기압변화량등 불필요할법한 피쳐들을 제외하고 시도해보면 좋을듯함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endParaRPr lang="en-US" sz="3076" spc="-206">
              <a:solidFill>
                <a:srgbClr val="373737"/>
              </a:solidFill>
              <a:latin typeface="윤고딕 Semi-Bold"/>
              <a:ea typeface="윤고딕 Semi-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408980" y="7066724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07025" y="4947189"/>
            <a:ext cx="13374157" cy="16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실시간 데이터를 구해서 예측을 위한 전처리 과정이 많이 복잡하고 까다로운편. </a:t>
            </a:r>
          </a:p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이부분을 위하여 함수를 미리 구현하는식의 대책을 세우면 더 빠르고 정밀한 예측이 가능할 수 있음.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69060" y="4944408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09903" y="4132628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</a:rPr>
              <a:t>Q &amp; 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688351" y="2312011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ea typeface="윤고딕 Bold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29673" y="2767965"/>
            <a:ext cx="10436267" cy="7013620"/>
          </a:xfrm>
          <a:custGeom>
            <a:avLst/>
            <a:gdLst/>
            <a:ahLst/>
            <a:cxnLst/>
            <a:rect l="l" t="t" r="r" b="b"/>
            <a:pathLst>
              <a:path w="10436267" h="7013620">
                <a:moveTo>
                  <a:pt x="0" y="0"/>
                </a:moveTo>
                <a:lnTo>
                  <a:pt x="10436267" y="0"/>
                </a:lnTo>
                <a:lnTo>
                  <a:pt x="10436267" y="7013620"/>
                </a:lnTo>
                <a:lnTo>
                  <a:pt x="0" y="7013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팀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1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4931" y="2949567"/>
            <a:ext cx="7786270" cy="2730091"/>
          </a:xfrm>
          <a:custGeom>
            <a:avLst/>
            <a:gdLst/>
            <a:ahLst/>
            <a:cxnLst/>
            <a:rect l="l" t="t" r="r" b="b"/>
            <a:pathLst>
              <a:path w="7786270" h="2730091">
                <a:moveTo>
                  <a:pt x="0" y="0"/>
                </a:moveTo>
                <a:lnTo>
                  <a:pt x="7786270" y="0"/>
                </a:lnTo>
                <a:lnTo>
                  <a:pt x="7786270" y="2730092"/>
                </a:lnTo>
                <a:lnTo>
                  <a:pt x="0" y="273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5915112"/>
            <a:ext cx="17374623" cy="331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기사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및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논문들에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의하면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미세먼지는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자연적인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아니라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사회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,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경제적인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인위적인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요인에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의해서도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발생한다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분석을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통하여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어떤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인위적인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크게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영향을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미치는지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파악한다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  <a:p>
            <a:pPr marL="734059" lvl="1" indent="-367030">
              <a:lnSpc>
                <a:spcPts val="6731"/>
              </a:lnSpc>
              <a:buFont typeface="Arial"/>
              <a:buChar char="•"/>
            </a:pP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ko-KR" alt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발생시키는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요인들을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이용하여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미세먼지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예측을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하면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더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좋은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성능을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낼 수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있을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 </a:t>
            </a:r>
            <a:r>
              <a:rPr lang="en-US" sz="288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것이다</a:t>
            </a:r>
            <a:r>
              <a:rPr lang="en-US" sz="2880" b="1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EFC208-78DD-45A4-C218-452D43949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30" y="3314700"/>
            <a:ext cx="8553846" cy="2082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D12B6-CDC3-9F5A-0DB1-9825CB841B44}"/>
              </a:ext>
            </a:extLst>
          </p:cNvPr>
          <p:cNvSpPr txBox="1"/>
          <p:nvPr/>
        </p:nvSpPr>
        <p:spPr>
          <a:xfrm>
            <a:off x="9052102" y="5418257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윤고딕 Semi-Bold" panose="020B0600000101010101" charset="-127"/>
                <a:ea typeface="윤고딕 Semi-Bold" panose="020B0600000101010101" charset="-127"/>
              </a:rPr>
              <a:t>기사출처</a:t>
            </a:r>
            <a:r>
              <a:rPr lang="en-US" altLang="ko-KR" sz="1600" dirty="0">
                <a:latin typeface="윤고딕 Semi-Bold" panose="020B0600000101010101" charset="-127"/>
                <a:ea typeface="윤고딕 Semi-Bold" panose="020B0600000101010101" charset="-127"/>
              </a:rPr>
              <a:t>: https://www.daenews.co.kr/13201</a:t>
            </a:r>
            <a:endParaRPr lang="ko-KR" altLang="en-US" sz="1600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844378" y="2777490"/>
            <a:ext cx="12160320" cy="7151759"/>
          </a:xfrm>
          <a:custGeom>
            <a:avLst/>
            <a:gdLst/>
            <a:ahLst/>
            <a:cxnLst/>
            <a:rect l="l" t="t" r="r" b="b"/>
            <a:pathLst>
              <a:path w="12160320" h="7151759">
                <a:moveTo>
                  <a:pt x="0" y="0"/>
                </a:moveTo>
                <a:lnTo>
                  <a:pt x="12160320" y="0"/>
                </a:lnTo>
                <a:lnTo>
                  <a:pt x="12160320" y="7151759"/>
                </a:lnTo>
                <a:lnTo>
                  <a:pt x="0" y="715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75750"/>
            <a:ext cx="5465963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데이터 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3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108325" y="1325426"/>
            <a:ext cx="7147500" cy="90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ea typeface="윤고딕 Bold"/>
              </a:rPr>
              <a:t>주로 사용한 전처리 기법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60789"/>
            <a:ext cx="1716791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08325" y="3095788"/>
            <a:ext cx="2092133" cy="54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ea typeface="윤고딕 Semi-Bold"/>
              </a:rPr>
              <a:t>선형 보간법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67983" y="3093008"/>
            <a:ext cx="678786" cy="613207"/>
            <a:chOff x="0" y="0"/>
            <a:chExt cx="178775" cy="161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69042" y="6021479"/>
            <a:ext cx="2092133" cy="5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</a:rPr>
              <a:t>KNN 보간법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018698"/>
            <a:ext cx="678786" cy="613207"/>
            <a:chOff x="0" y="0"/>
            <a:chExt cx="178775" cy="161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</a:rPr>
                <a:t>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96104" y="3967697"/>
            <a:ext cx="14577910" cy="20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두 점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사이의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직선을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그려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그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따라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중간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찾는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방법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값이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연속적이고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선형적인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경향이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효과적임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시계열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특성이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비교적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선형적이거나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단기간의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변동이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크지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않을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동작할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있음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algn="l">
              <a:lnSpc>
                <a:spcPts val="4027"/>
              </a:lnSpc>
              <a:spcBef>
                <a:spcPct val="0"/>
              </a:spcBef>
            </a:pPr>
            <a:endParaRPr lang="en-US" sz="2876" spc="-192" dirty="0">
              <a:solidFill>
                <a:srgbClr val="373737"/>
              </a:solidFill>
              <a:ea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96104" y="7143474"/>
            <a:ext cx="14693309" cy="20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주위의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K개의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가장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가까운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이웃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찾아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평균내거나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가중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평균을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계산하여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값을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채우는</a:t>
            </a:r>
            <a:r>
              <a:rPr lang="en-US" sz="2876" spc="-192" dirty="0">
                <a:solidFill>
                  <a:srgbClr val="373737"/>
                </a:solidFill>
                <a:latin typeface="윤고딕 Semi-Bold"/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latin typeface="윤고딕 Semi-Bold"/>
                <a:ea typeface="윤고딕 Semi-Bold"/>
              </a:rPr>
              <a:t>방법</a:t>
            </a:r>
            <a:endParaRPr lang="en-US" sz="2876" spc="-192" dirty="0">
              <a:solidFill>
                <a:srgbClr val="373737"/>
              </a:solidFill>
              <a:latin typeface="윤고딕 Semi-Bold"/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시계열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데이터에서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특정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주기나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패턴이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반복되는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경우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효과적임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marL="621135" lvl="1" indent="-310567" algn="l">
              <a:lnSpc>
                <a:spcPts val="4027"/>
              </a:lnSpc>
              <a:buFont typeface="Arial"/>
              <a:buChar char="•"/>
            </a:pP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데이터의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특정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구간에서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비선형적이거나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비정상적인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변동이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있을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때 더 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동작할</a:t>
            </a:r>
            <a:r>
              <a:rPr lang="en-US" sz="2876" spc="-192" dirty="0">
                <a:solidFill>
                  <a:srgbClr val="373737"/>
                </a:solidFill>
                <a:ea typeface="윤고딕 Semi-Bold"/>
              </a:rPr>
              <a:t> 수 </a:t>
            </a:r>
            <a:r>
              <a:rPr lang="en-US" sz="2876" spc="-192" dirty="0" err="1">
                <a:solidFill>
                  <a:srgbClr val="373737"/>
                </a:solidFill>
                <a:ea typeface="윤고딕 Semi-Bold"/>
              </a:rPr>
              <a:t>있음</a:t>
            </a:r>
            <a:endParaRPr lang="en-US" sz="2876" spc="-192" dirty="0">
              <a:solidFill>
                <a:srgbClr val="373737"/>
              </a:solidFill>
              <a:ea typeface="윤고딕 Semi-Bold"/>
            </a:endParaRPr>
          </a:p>
          <a:p>
            <a:pPr algn="l">
              <a:lnSpc>
                <a:spcPts val="4027"/>
              </a:lnSpc>
              <a:spcBef>
                <a:spcPct val="0"/>
              </a:spcBef>
            </a:pPr>
            <a:endParaRPr lang="en-US" sz="2876" spc="-192" dirty="0">
              <a:solidFill>
                <a:srgbClr val="373737"/>
              </a:solidFill>
              <a:ea typeface="윤고딕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051515" y="2777490"/>
            <a:ext cx="6184969" cy="6925755"/>
          </a:xfrm>
          <a:custGeom>
            <a:avLst/>
            <a:gdLst/>
            <a:ahLst/>
            <a:cxnLst/>
            <a:rect l="l" t="t" r="r" b="b"/>
            <a:pathLst>
              <a:path w="6184969" h="6925755">
                <a:moveTo>
                  <a:pt x="0" y="0"/>
                </a:moveTo>
                <a:lnTo>
                  <a:pt x="6184970" y="0"/>
                </a:lnTo>
                <a:lnTo>
                  <a:pt x="6184970" y="6925755"/>
                </a:lnTo>
                <a:lnTo>
                  <a:pt x="0" y="692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85212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모델 소개 - 시계열트랜스포머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1733740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5-1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740088" y="2825115"/>
            <a:ext cx="6807824" cy="7245378"/>
          </a:xfrm>
          <a:custGeom>
            <a:avLst/>
            <a:gdLst/>
            <a:ahLst/>
            <a:cxnLst/>
            <a:rect l="l" t="t" r="r" b="b"/>
            <a:pathLst>
              <a:path w="6807824" h="7245378">
                <a:moveTo>
                  <a:pt x="0" y="0"/>
                </a:moveTo>
                <a:lnTo>
                  <a:pt x="6807824" y="0"/>
                </a:lnTo>
                <a:lnTo>
                  <a:pt x="6807824" y="7245378"/>
                </a:lnTo>
                <a:lnTo>
                  <a:pt x="0" y="724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85212" y="1327807"/>
            <a:ext cx="9468194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모델 소개 - 3D CNN x LSTM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0789"/>
            <a:ext cx="1956512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5-2</a:t>
            </a:r>
          </a:p>
        </p:txBody>
      </p:sp>
      <p:sp>
        <p:nvSpPr>
          <p:cNvPr id="7" name="Freeform 7"/>
          <p:cNvSpPr/>
          <p:nvPr/>
        </p:nvSpPr>
        <p:spPr>
          <a:xfrm>
            <a:off x="15376702" y="0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05007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30116" y="2689086"/>
            <a:ext cx="6561116" cy="3670756"/>
          </a:xfrm>
          <a:custGeom>
            <a:avLst/>
            <a:gdLst/>
            <a:ahLst/>
            <a:cxnLst/>
            <a:rect l="l" t="t" r="r" b="b"/>
            <a:pathLst>
              <a:path w="6561116" h="3670756">
                <a:moveTo>
                  <a:pt x="0" y="0"/>
                </a:moveTo>
                <a:lnTo>
                  <a:pt x="6561115" y="0"/>
                </a:lnTo>
                <a:lnTo>
                  <a:pt x="6561115" y="3670756"/>
                </a:lnTo>
                <a:lnTo>
                  <a:pt x="0" y="367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717300"/>
            <a:ext cx="6603771" cy="3670756"/>
          </a:xfrm>
          <a:custGeom>
            <a:avLst/>
            <a:gdLst/>
            <a:ahLst/>
            <a:cxnLst/>
            <a:rect l="l" t="t" r="r" b="b"/>
            <a:pathLst>
              <a:path w="6603771" h="3670756">
                <a:moveTo>
                  <a:pt x="0" y="0"/>
                </a:moveTo>
                <a:lnTo>
                  <a:pt x="6603771" y="0"/>
                </a:lnTo>
                <a:lnTo>
                  <a:pt x="6603771" y="3670756"/>
                </a:lnTo>
                <a:lnTo>
                  <a:pt x="0" y="3670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5" b="-10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116" y="6556222"/>
            <a:ext cx="6561116" cy="3485639"/>
          </a:xfrm>
          <a:custGeom>
            <a:avLst/>
            <a:gdLst/>
            <a:ahLst/>
            <a:cxnLst/>
            <a:rect l="l" t="t" r="r" b="b"/>
            <a:pathLst>
              <a:path w="6561116" h="3485639">
                <a:moveTo>
                  <a:pt x="0" y="0"/>
                </a:moveTo>
                <a:lnTo>
                  <a:pt x="6561115" y="0"/>
                </a:lnTo>
                <a:lnTo>
                  <a:pt x="6561115" y="3485640"/>
                </a:lnTo>
                <a:lnTo>
                  <a:pt x="0" y="348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32" b="-333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6556222"/>
            <a:ext cx="6603771" cy="3485639"/>
          </a:xfrm>
          <a:custGeom>
            <a:avLst/>
            <a:gdLst/>
            <a:ahLst/>
            <a:cxnLst/>
            <a:rect l="l" t="t" r="r" b="b"/>
            <a:pathLst>
              <a:path w="6603771" h="3485639">
                <a:moveTo>
                  <a:pt x="0" y="0"/>
                </a:moveTo>
                <a:lnTo>
                  <a:pt x="6603771" y="0"/>
                </a:lnTo>
                <a:lnTo>
                  <a:pt x="6603771" y="3485640"/>
                </a:lnTo>
                <a:lnTo>
                  <a:pt x="0" y="3485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18" b="-34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39954" y="848043"/>
            <a:ext cx="9028670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</a:rPr>
              <a:t>분석 결과 공유 - 미세먼지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1025"/>
            <a:ext cx="1803397" cy="13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</a:rPr>
              <a:t>6-1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76702" y="66786"/>
            <a:ext cx="2911298" cy="2698139"/>
          </a:xfrm>
          <a:custGeom>
            <a:avLst/>
            <a:gdLst/>
            <a:ahLst/>
            <a:cxnLst/>
            <a:rect l="l" t="t" r="r" b="b"/>
            <a:pathLst>
              <a:path w="2911298" h="2698139">
                <a:moveTo>
                  <a:pt x="0" y="0"/>
                </a:moveTo>
                <a:lnTo>
                  <a:pt x="2911298" y="0"/>
                </a:lnTo>
                <a:lnTo>
                  <a:pt x="2911298" y="2698139"/>
                </a:lnTo>
                <a:lnTo>
                  <a:pt x="0" y="2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557</Words>
  <Application>Microsoft Office PowerPoint</Application>
  <PresentationFormat>사용자 지정</PresentationFormat>
  <Paragraphs>140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윤고딕 Semi-Bold</vt:lpstr>
      <vt:lpstr>Arial</vt:lpstr>
      <vt:lpstr>Calibri</vt:lpstr>
      <vt:lpstr>Gotham Bold</vt:lpstr>
      <vt:lpstr>윤고딕 Bold</vt:lpstr>
      <vt:lpstr>Inter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cp:lastModifiedBy>Jayden Jeong</cp:lastModifiedBy>
  <cp:revision>3</cp:revision>
  <dcterms:created xsi:type="dcterms:W3CDTF">2006-08-16T00:00:00Z</dcterms:created>
  <dcterms:modified xsi:type="dcterms:W3CDTF">2024-06-14T01:57:41Z</dcterms:modified>
  <dc:identifier>DAGH_RCwugM</dc:identifier>
</cp:coreProperties>
</file>